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85" r:id="rId3"/>
    <p:sldId id="260" r:id="rId4"/>
    <p:sldId id="292" r:id="rId5"/>
    <p:sldId id="289" r:id="rId6"/>
    <p:sldId id="290" r:id="rId7"/>
    <p:sldId id="294" r:id="rId8"/>
    <p:sldId id="293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7F42"/>
    <a:srgbClr val="53575A"/>
    <a:srgbClr val="D992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914" y="-84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CAC5CB-6390-4061-8DE8-0C81ED3F3D36}" type="datetimeFigureOut">
              <a:rPr lang="zh-CN" altLang="en-US" smtClean="0"/>
              <a:pPr/>
              <a:t>2021/3/12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3D9478-11F9-42E4-A047-A71E524A9B2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7669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2021/3/12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2021/3/12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2021/3/12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2021/3/12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2021/3/12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2021/3/12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2021/3/12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3.xml"/><Relationship Id="rId7" Type="http://schemas.openxmlformats.org/officeDocument/2006/relationships/image" Target="../media/image3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_图片 3"/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34" b="7834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PA_平行四边形 15"/>
          <p:cNvSpPr/>
          <p:nvPr>
            <p:custDataLst>
              <p:tags r:id="rId2"/>
            </p:custDataLst>
          </p:nvPr>
        </p:nvSpPr>
        <p:spPr>
          <a:xfrm>
            <a:off x="1864008" y="0"/>
            <a:ext cx="8712968" cy="6858000"/>
          </a:xfrm>
          <a:prstGeom prst="parallelogram">
            <a:avLst>
              <a:gd name="adj" fmla="val 26721"/>
            </a:avLst>
          </a:prstGeom>
          <a:solidFill>
            <a:schemeClr val="bg1">
              <a:lumMod val="9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PA_矩形 11"/>
          <p:cNvSpPr/>
          <p:nvPr>
            <p:custDataLst>
              <p:tags r:id="rId3"/>
            </p:custDataLst>
          </p:nvPr>
        </p:nvSpPr>
        <p:spPr>
          <a:xfrm>
            <a:off x="5153322" y="3323084"/>
            <a:ext cx="1847875" cy="144016"/>
          </a:xfrm>
          <a:prstGeom prst="rect">
            <a:avLst/>
          </a:prstGeom>
          <a:solidFill>
            <a:srgbClr val="5357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431704" y="1743199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u="sng" dirty="0" smtClean="0">
                <a:latin typeface="+mn-ea"/>
              </a:rPr>
              <a:t>코로나</a:t>
            </a:r>
            <a:r>
              <a:rPr lang="en-US" altLang="ko-KR" sz="2400" b="1" u="sng" dirty="0" smtClean="0">
                <a:latin typeface="+mn-ea"/>
              </a:rPr>
              <a:t>, </a:t>
            </a:r>
            <a:r>
              <a:rPr lang="ko-KR" altLang="en-US" sz="2400" b="1" u="sng" dirty="0" smtClean="0">
                <a:latin typeface="+mn-ea"/>
              </a:rPr>
              <a:t>삶과 환경</a:t>
            </a:r>
            <a:endParaRPr lang="ko-KR" altLang="en-US" sz="2400" b="1" u="sng" dirty="0">
              <a:latin typeface="+mn-e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59696" y="2204864"/>
            <a:ext cx="7342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b="1" dirty="0" smtClean="0">
                <a:latin typeface="+mn-ea"/>
              </a:rPr>
              <a:t>Together We Can</a:t>
            </a:r>
            <a:endParaRPr lang="ko-KR" altLang="en-US" sz="5400" b="1" dirty="0">
              <a:latin typeface="+mn-ea"/>
            </a:endParaRPr>
          </a:p>
        </p:txBody>
      </p:sp>
      <p:pic>
        <p:nvPicPr>
          <p:cNvPr id="18" name="Picture 4" descr="C:\Users\Administrator\Desktop\이정원\센터로고(png)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9816" y="5848352"/>
            <a:ext cx="3149576" cy="39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그룹 7"/>
          <p:cNvGrpSpPr/>
          <p:nvPr/>
        </p:nvGrpSpPr>
        <p:grpSpPr>
          <a:xfrm>
            <a:off x="8328248" y="57954"/>
            <a:ext cx="3654946" cy="2268986"/>
            <a:chOff x="259113" y="3738576"/>
            <a:chExt cx="3654946" cy="2268986"/>
          </a:xfrm>
        </p:grpSpPr>
        <p:pic>
          <p:nvPicPr>
            <p:cNvPr id="9" name="Picture 3" descr="C:\Users\Administrator\Desktop\128821441_3678705878860044_3385463938474590187_o-removebg-previ.png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054" t="21905" r="18688" b="27380"/>
            <a:stretch/>
          </p:blipFill>
          <p:spPr bwMode="auto">
            <a:xfrm>
              <a:off x="259113" y="3738576"/>
              <a:ext cx="3654946" cy="22689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C:\Users\Administrator\Desktop\이정원\대한민국 자원봉사 브랜드 매뉴얼\대표브랜드-심볼(무배경)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7379" y="4533480"/>
              <a:ext cx="805884" cy="679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63338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mph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</p:cBhvr>
                                      <p:by x="115000" y="11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图片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29" b="7829"/>
          <a:stretch/>
        </p:blipFill>
        <p:spPr>
          <a:xfrm>
            <a:off x="-24680" y="27384"/>
            <a:ext cx="12192000" cy="6858000"/>
          </a:xfrm>
          <a:prstGeom prst="rect">
            <a:avLst/>
          </a:prstGeom>
        </p:spPr>
      </p:pic>
      <p:sp>
        <p:nvSpPr>
          <p:cNvPr id="33" name="矩形 4"/>
          <p:cNvSpPr/>
          <p:nvPr/>
        </p:nvSpPr>
        <p:spPr>
          <a:xfrm>
            <a:off x="-24680" y="0"/>
            <a:ext cx="12216680" cy="6858000"/>
          </a:xfrm>
          <a:prstGeom prst="rect">
            <a:avLst/>
          </a:prstGeom>
          <a:solidFill>
            <a:schemeClr val="bg1">
              <a:lumMod val="9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4" name="그룹 23"/>
          <p:cNvGrpSpPr/>
          <p:nvPr/>
        </p:nvGrpSpPr>
        <p:grpSpPr>
          <a:xfrm>
            <a:off x="1342217" y="1023461"/>
            <a:ext cx="3654946" cy="2268986"/>
            <a:chOff x="259113" y="3738576"/>
            <a:chExt cx="3654946" cy="2268986"/>
          </a:xfrm>
        </p:grpSpPr>
        <p:pic>
          <p:nvPicPr>
            <p:cNvPr id="25" name="Picture 3" descr="C:\Users\Administrator\Desktop\128821441_3678705878860044_3385463938474590187_o-removebg-previ.pn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054" t="21905" r="18688" b="27380"/>
            <a:stretch/>
          </p:blipFill>
          <p:spPr bwMode="auto">
            <a:xfrm>
              <a:off x="259113" y="3738576"/>
              <a:ext cx="3654946" cy="22689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2" descr="C:\Users\Administrator\Desktop\이정원\대한민국 자원봉사 브랜드 매뉴얼\대표브랜드-심볼(무배경)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7379" y="4533480"/>
              <a:ext cx="805884" cy="679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7" name="矩形 5"/>
          <p:cNvSpPr/>
          <p:nvPr/>
        </p:nvSpPr>
        <p:spPr>
          <a:xfrm>
            <a:off x="5886835" y="1173153"/>
            <a:ext cx="5559635" cy="2119294"/>
          </a:xfrm>
          <a:prstGeom prst="rect">
            <a:avLst/>
          </a:prstGeom>
          <a:solidFill>
            <a:srgbClr val="F17F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b="1" dirty="0">
                <a:solidFill>
                  <a:schemeClr val="bg1"/>
                </a:solidFill>
              </a:rPr>
              <a:t> UN</a:t>
            </a:r>
            <a:r>
              <a:rPr lang="ko-KR" altLang="en-US" b="1" dirty="0">
                <a:solidFill>
                  <a:schemeClr val="bg1"/>
                </a:solidFill>
              </a:rPr>
              <a:t>에서 </a:t>
            </a:r>
            <a:r>
              <a:rPr lang="en-US" altLang="ko-KR" b="1" dirty="0">
                <a:solidFill>
                  <a:schemeClr val="bg1"/>
                </a:solidFill>
              </a:rPr>
              <a:t>12</a:t>
            </a:r>
            <a:r>
              <a:rPr lang="ko-KR" altLang="en-US" b="1" dirty="0">
                <a:solidFill>
                  <a:schemeClr val="bg1"/>
                </a:solidFill>
              </a:rPr>
              <a:t>월 </a:t>
            </a:r>
            <a:r>
              <a:rPr lang="en-US" altLang="ko-KR" b="1" dirty="0">
                <a:solidFill>
                  <a:schemeClr val="bg1"/>
                </a:solidFill>
              </a:rPr>
              <a:t>5</a:t>
            </a:r>
            <a:r>
              <a:rPr lang="ko-KR" altLang="en-US" b="1" dirty="0">
                <a:solidFill>
                  <a:schemeClr val="bg1"/>
                </a:solidFill>
              </a:rPr>
              <a:t>일 세계자원봉사의 날</a:t>
            </a:r>
            <a:r>
              <a:rPr lang="en-US" altLang="ko-KR" b="1" dirty="0">
                <a:solidFill>
                  <a:schemeClr val="bg1"/>
                </a:solidFill>
              </a:rPr>
              <a:t>(</a:t>
            </a:r>
            <a:r>
              <a:rPr lang="en-US" altLang="ko-KR" b="1" dirty="0" err="1">
                <a:solidFill>
                  <a:schemeClr val="bg1"/>
                </a:solidFill>
              </a:rPr>
              <a:t>Internatioanl</a:t>
            </a:r>
            <a:r>
              <a:rPr lang="en-US" altLang="ko-KR" b="1" dirty="0">
                <a:solidFill>
                  <a:schemeClr val="bg1"/>
                </a:solidFill>
              </a:rPr>
              <a:t> Volunteer Day)</a:t>
            </a:r>
            <a:r>
              <a:rPr lang="ko-KR" altLang="en-US" b="1" dirty="0">
                <a:solidFill>
                  <a:schemeClr val="bg1"/>
                </a:solidFill>
              </a:rPr>
              <a:t>을 기념하며 만들어진 </a:t>
            </a:r>
            <a:r>
              <a:rPr lang="en-US" altLang="ko-KR" b="1" dirty="0">
                <a:solidFill>
                  <a:schemeClr val="tx2"/>
                </a:solidFill>
              </a:rPr>
              <a:t>‘Together We Can’ </a:t>
            </a:r>
            <a:r>
              <a:rPr lang="ko-KR" altLang="en-US" b="1" dirty="0">
                <a:solidFill>
                  <a:schemeClr val="bg1"/>
                </a:solidFill>
              </a:rPr>
              <a:t>로고를 인용하여 </a:t>
            </a:r>
            <a:r>
              <a:rPr lang="ko-KR" altLang="en-US" b="1" dirty="0" smtClean="0">
                <a:solidFill>
                  <a:schemeClr val="tx2"/>
                </a:solidFill>
              </a:rPr>
              <a:t>자원봉사로 함께 감염재난을 극복하기 위해 </a:t>
            </a:r>
            <a:r>
              <a:rPr lang="ko-KR" altLang="en-US" b="1" dirty="0">
                <a:solidFill>
                  <a:schemeClr val="tx2"/>
                </a:solidFill>
              </a:rPr>
              <a:t>시민들을 향한 응원의 메시지 </a:t>
            </a:r>
            <a:r>
              <a:rPr lang="ko-KR" altLang="en-US" b="1" dirty="0">
                <a:solidFill>
                  <a:schemeClr val="bg1"/>
                </a:solidFill>
              </a:rPr>
              <a:t>등을 전하고자 합니다</a:t>
            </a:r>
            <a:r>
              <a:rPr lang="en-US" altLang="ko-KR" b="1" dirty="0">
                <a:solidFill>
                  <a:schemeClr val="bg1"/>
                </a:solidFill>
              </a:rPr>
              <a:t>. 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sp>
        <p:nvSpPr>
          <p:cNvPr id="28" name="矩形 19"/>
          <p:cNvSpPr/>
          <p:nvPr/>
        </p:nvSpPr>
        <p:spPr>
          <a:xfrm>
            <a:off x="5886835" y="3645024"/>
            <a:ext cx="5663952" cy="2268986"/>
          </a:xfrm>
          <a:prstGeom prst="rect">
            <a:avLst/>
          </a:prstGeom>
          <a:solidFill>
            <a:schemeClr val="bg1">
              <a:lumMod val="5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b="1" dirty="0" smtClean="0"/>
              <a:t>00</a:t>
            </a:r>
            <a:r>
              <a:rPr lang="ko-KR" altLang="en-US" b="1" dirty="0" smtClean="0"/>
              <a:t>의 </a:t>
            </a:r>
            <a:r>
              <a:rPr lang="ko-KR" altLang="en-US" b="1" dirty="0" smtClean="0"/>
              <a:t>의</a:t>
            </a:r>
            <a:r>
              <a:rPr lang="ko-KR" altLang="en-US" b="1" dirty="0"/>
              <a:t>견</a:t>
            </a:r>
            <a:r>
              <a:rPr lang="ko-KR" altLang="en-US" b="1" dirty="0" smtClean="0"/>
              <a:t>을 </a:t>
            </a:r>
            <a:r>
              <a:rPr lang="ko-KR" altLang="en-US" b="1" dirty="0" smtClean="0"/>
              <a:t>통해 </a:t>
            </a:r>
            <a:r>
              <a:rPr lang="en-US" altLang="ko-KR" b="1" dirty="0" smtClean="0"/>
              <a:t>‘</a:t>
            </a:r>
            <a:r>
              <a:rPr lang="ko-KR" altLang="en-US" b="1" dirty="0" smtClean="0"/>
              <a:t>안녕</a:t>
            </a:r>
            <a:r>
              <a:rPr lang="en-US" altLang="ko-KR" b="1" dirty="0" smtClean="0"/>
              <a:t>,</a:t>
            </a:r>
            <a:r>
              <a:rPr lang="ko-KR" altLang="en-US" b="1" dirty="0" smtClean="0"/>
              <a:t>캠페인</a:t>
            </a:r>
            <a:r>
              <a:rPr lang="en-US" altLang="ko-KR" b="1" dirty="0" smtClean="0"/>
              <a:t>’</a:t>
            </a:r>
            <a:r>
              <a:rPr lang="ko-KR" altLang="en-US" b="1" dirty="0" smtClean="0"/>
              <a:t>의 하나로</a:t>
            </a:r>
            <a:endParaRPr lang="en-US" altLang="ko-KR" b="1" dirty="0" smtClean="0"/>
          </a:p>
          <a:p>
            <a:pPr algn="ctr">
              <a:lnSpc>
                <a:spcPct val="150000"/>
              </a:lnSpc>
            </a:pPr>
            <a:r>
              <a:rPr lang="ko-KR" altLang="en-US" b="1" dirty="0" smtClean="0"/>
              <a:t>시민들에게 긍정적 생각과 에너지를 </a:t>
            </a:r>
            <a:endParaRPr lang="en-US" altLang="ko-KR" b="1" dirty="0" smtClean="0"/>
          </a:p>
          <a:p>
            <a:pPr algn="ctr">
              <a:lnSpc>
                <a:spcPct val="150000"/>
              </a:lnSpc>
            </a:pPr>
            <a:r>
              <a:rPr lang="ko-KR" altLang="en-US" b="1" dirty="0" smtClean="0"/>
              <a:t>확산하는  캠페</a:t>
            </a:r>
            <a:r>
              <a:rPr lang="ko-KR" altLang="en-US" b="1" dirty="0"/>
              <a:t>인</a:t>
            </a:r>
            <a:r>
              <a:rPr lang="ko-KR" altLang="en-US" b="1" dirty="0" smtClean="0"/>
              <a:t>을 하고자 합니다</a:t>
            </a:r>
            <a:r>
              <a:rPr lang="en-US" altLang="ko-KR" b="1" dirty="0" smtClean="0"/>
              <a:t>.</a:t>
            </a:r>
          </a:p>
          <a:p>
            <a:pPr algn="ctr">
              <a:lnSpc>
                <a:spcPct val="150000"/>
              </a:lnSpc>
            </a:pPr>
            <a:r>
              <a:rPr lang="ko-KR" altLang="en-US" b="1" dirty="0" smtClean="0"/>
              <a:t>귀한 시간 내 주시어 답변해주시면 </a:t>
            </a:r>
            <a:r>
              <a:rPr lang="ko-KR" altLang="en-US" b="1" dirty="0"/>
              <a:t>감사 드리겠습니다</a:t>
            </a:r>
            <a:r>
              <a:rPr lang="en-US" altLang="ko-KR" b="1" dirty="0"/>
              <a:t>. </a:t>
            </a:r>
            <a:endParaRPr lang="zh-CN" altLang="en-US" b="1" dirty="0"/>
          </a:p>
        </p:txBody>
      </p:sp>
      <p:pic>
        <p:nvPicPr>
          <p:cNvPr id="10" name="Picture 2" descr="C:\Users\Administrator\Desktop\이정원\그림1-removebg-preview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609" y="3861048"/>
            <a:ext cx="3011162" cy="2171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743540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2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6" presetClass="emph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5000" fill="hold"/>
                                        <p:tgtEl>
                                          <p:spTgt spid="32"/>
                                        </p:tgtEl>
                                      </p:cBhvr>
                                      <p:by x="115000" y="11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367808" y="2043543"/>
            <a:ext cx="1074037" cy="83706"/>
          </a:xfrm>
          <a:prstGeom prst="rect">
            <a:avLst/>
          </a:prstGeom>
          <a:solidFill>
            <a:srgbClr val="5357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11" name="그룹 10"/>
          <p:cNvGrpSpPr/>
          <p:nvPr/>
        </p:nvGrpSpPr>
        <p:grpSpPr>
          <a:xfrm>
            <a:off x="645360" y="1678407"/>
            <a:ext cx="3189384" cy="3694085"/>
            <a:chOff x="550569" y="1228042"/>
            <a:chExt cx="3456384" cy="3863528"/>
          </a:xfrm>
        </p:grpSpPr>
        <p:sp>
          <p:nvSpPr>
            <p:cNvPr id="12" name="직사각형 11"/>
            <p:cNvSpPr/>
            <p:nvPr/>
          </p:nvSpPr>
          <p:spPr>
            <a:xfrm>
              <a:off x="550569" y="1228042"/>
              <a:ext cx="3456384" cy="38635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152" y="1371532"/>
              <a:ext cx="2799987" cy="36416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" name="TextBox 14"/>
            <p:cNvSpPr txBox="1"/>
            <p:nvPr/>
          </p:nvSpPr>
          <p:spPr>
            <a:xfrm>
              <a:off x="1475656" y="2339588"/>
              <a:ext cx="1440160" cy="354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600" b="1" i="1" dirty="0" smtClean="0"/>
                <a:t>프로필사</a:t>
              </a:r>
              <a:r>
                <a:rPr lang="ko-KR" altLang="en-US" sz="1600" b="1" i="1" dirty="0"/>
                <a:t>진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120672" y="5731683"/>
            <a:ext cx="1653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i="1" dirty="0" smtClean="0"/>
              <a:t>간단한 소개</a:t>
            </a:r>
            <a:endParaRPr lang="ko-KR" altLang="en-US" sz="2000" b="1" i="1" dirty="0"/>
          </a:p>
        </p:txBody>
      </p:sp>
      <p:grpSp>
        <p:nvGrpSpPr>
          <p:cNvPr id="19" name="그룹 18"/>
          <p:cNvGrpSpPr/>
          <p:nvPr/>
        </p:nvGrpSpPr>
        <p:grpSpPr>
          <a:xfrm>
            <a:off x="165162" y="0"/>
            <a:ext cx="1970397" cy="1196752"/>
            <a:chOff x="364727" y="1328626"/>
            <a:chExt cx="3654946" cy="2268986"/>
          </a:xfrm>
        </p:grpSpPr>
        <p:pic>
          <p:nvPicPr>
            <p:cNvPr id="20" name="Picture 3" descr="C:\Users\Administrator\Desktop\128821441_3678705878860044_3385463938474590187_o-removebg-previ.pn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054" t="21905" r="18688" b="27380"/>
            <a:stretch/>
          </p:blipFill>
          <p:spPr bwMode="auto">
            <a:xfrm>
              <a:off x="364727" y="1328626"/>
              <a:ext cx="3654946" cy="22689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2" descr="C:\Users\Administrator\Desktop\이정원\대한민국 자원봉사 브랜드 매뉴얼\대표브랜드-심볼(무배경)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6204" y="1682614"/>
              <a:ext cx="805884" cy="679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2" name="Picture 4" descr="C:\Users\Administrator\Desktop\이정원\센터로고(png)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1692" y="313286"/>
            <a:ext cx="3149576" cy="39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椭圆 6"/>
          <p:cNvSpPr/>
          <p:nvPr/>
        </p:nvSpPr>
        <p:spPr>
          <a:xfrm>
            <a:off x="4367808" y="2335766"/>
            <a:ext cx="720080" cy="720080"/>
          </a:xfrm>
          <a:prstGeom prst="ellipse">
            <a:avLst/>
          </a:prstGeom>
          <a:solidFill>
            <a:srgbClr val="5357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A1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8"/>
          <p:cNvSpPr txBox="1"/>
          <p:nvPr/>
        </p:nvSpPr>
        <p:spPr>
          <a:xfrm>
            <a:off x="4079776" y="1340768"/>
            <a:ext cx="79175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solidFill>
                  <a:schemeClr val="accent6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Q1. </a:t>
            </a:r>
            <a:r>
              <a:rPr lang="ko-KR" altLang="en-US" sz="2400" dirty="0" smtClean="0">
                <a:solidFill>
                  <a:schemeClr val="accent6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코로나</a:t>
            </a:r>
            <a:r>
              <a:rPr lang="en-US" altLang="ko-KR" sz="2400" dirty="0">
                <a:solidFill>
                  <a:schemeClr val="accent6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19</a:t>
            </a:r>
            <a:r>
              <a:rPr lang="ko-KR" altLang="en-US" sz="2400" dirty="0">
                <a:solidFill>
                  <a:schemeClr val="accent6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로 지친 </a:t>
            </a:r>
            <a:r>
              <a:rPr lang="ko-KR" altLang="en-US" sz="2400" dirty="0" smtClean="0">
                <a:solidFill>
                  <a:schemeClr val="accent6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시민들에게 전하고픈 말이 있다면</a:t>
            </a:r>
            <a:r>
              <a:rPr lang="en-US" altLang="ko-KR" sz="2400" dirty="0" smtClean="0">
                <a:solidFill>
                  <a:schemeClr val="accent6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sz="2400" dirty="0">
              <a:solidFill>
                <a:schemeClr val="accent6">
                  <a:lumMod val="75000"/>
                </a:schemeClr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76871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2142951" y="1443008"/>
            <a:ext cx="1074037" cy="83706"/>
          </a:xfrm>
          <a:prstGeom prst="rect">
            <a:avLst/>
          </a:prstGeom>
          <a:solidFill>
            <a:srgbClr val="5357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14" name="그룹 13"/>
          <p:cNvGrpSpPr/>
          <p:nvPr/>
        </p:nvGrpSpPr>
        <p:grpSpPr>
          <a:xfrm>
            <a:off x="165162" y="0"/>
            <a:ext cx="1970397" cy="1196752"/>
            <a:chOff x="364727" y="1328626"/>
            <a:chExt cx="3654946" cy="2268986"/>
          </a:xfrm>
        </p:grpSpPr>
        <p:pic>
          <p:nvPicPr>
            <p:cNvPr id="16" name="Picture 3" descr="C:\Users\Administrator\Desktop\128821441_3678705878860044_3385463938474590187_o-removebg-previ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054" t="21905" r="18688" b="27380"/>
            <a:stretch/>
          </p:blipFill>
          <p:spPr bwMode="auto">
            <a:xfrm>
              <a:off x="364727" y="1328626"/>
              <a:ext cx="3654946" cy="22689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2" descr="C:\Users\Administrator\Desktop\이정원\대한민국 자원봉사 브랜드 매뉴얼\대표브랜드-심볼(무배경)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6204" y="1682614"/>
              <a:ext cx="805884" cy="679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" name="Picture 4" descr="C:\Users\Administrator\Desktop\이정원\센터로고(png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1692" y="313286"/>
            <a:ext cx="3149576" cy="39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椭圆 6"/>
          <p:cNvSpPr/>
          <p:nvPr/>
        </p:nvSpPr>
        <p:spPr>
          <a:xfrm>
            <a:off x="2135559" y="1772816"/>
            <a:ext cx="720080" cy="720080"/>
          </a:xfrm>
          <a:prstGeom prst="ellipse">
            <a:avLst/>
          </a:prstGeom>
          <a:solidFill>
            <a:srgbClr val="5357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A2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8"/>
          <p:cNvSpPr txBox="1"/>
          <p:nvPr/>
        </p:nvSpPr>
        <p:spPr>
          <a:xfrm>
            <a:off x="2063552" y="851557"/>
            <a:ext cx="5981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>
                <a:solidFill>
                  <a:schemeClr val="accent6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Q2. </a:t>
            </a:r>
            <a:r>
              <a:rPr lang="ko-KR" altLang="en-US" sz="2400" dirty="0">
                <a:solidFill>
                  <a:srgbClr val="F17F42"/>
                </a:solidFill>
                <a:latin typeface="HY헤드라인M" pitchFamily="18" charset="-127"/>
                <a:ea typeface="HY헤드라인M" pitchFamily="18" charset="-127"/>
              </a:rPr>
              <a:t>코로나 시대</a:t>
            </a:r>
            <a:r>
              <a:rPr lang="en-US" altLang="ko-KR" sz="2400" dirty="0">
                <a:solidFill>
                  <a:srgbClr val="F17F42"/>
                </a:solidFill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sz="2400" dirty="0">
                <a:solidFill>
                  <a:srgbClr val="F17F42"/>
                </a:solidFill>
                <a:latin typeface="HY헤드라인M" pitchFamily="18" charset="-127"/>
                <a:ea typeface="HY헤드라인M" pitchFamily="18" charset="-127"/>
              </a:rPr>
              <a:t>어떻게 </a:t>
            </a:r>
            <a:r>
              <a:rPr lang="ko-KR" altLang="en-US" sz="2400" dirty="0" smtClean="0">
                <a:solidFill>
                  <a:srgbClr val="F17F42"/>
                </a:solidFill>
                <a:latin typeface="HY헤드라인M" pitchFamily="18" charset="-127"/>
                <a:ea typeface="HY헤드라인M" pitchFamily="18" charset="-127"/>
              </a:rPr>
              <a:t>보내고 계신가요</a:t>
            </a:r>
            <a:r>
              <a:rPr lang="en-US" altLang="ko-KR" sz="2400" dirty="0" smtClean="0">
                <a:solidFill>
                  <a:srgbClr val="F17F42"/>
                </a:solidFill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sz="2400" dirty="0">
              <a:solidFill>
                <a:srgbClr val="F17F4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9812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직사각형 18"/>
          <p:cNvSpPr/>
          <p:nvPr/>
        </p:nvSpPr>
        <p:spPr>
          <a:xfrm>
            <a:off x="2152079" y="3937868"/>
            <a:ext cx="3406204" cy="2490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i="1" dirty="0" smtClean="0">
                <a:solidFill>
                  <a:schemeClr val="tx1"/>
                </a:solidFill>
              </a:rPr>
              <a:t>활동사진 또는 관련사진이 있는 경우에  제공해주세요</a:t>
            </a:r>
            <a:endParaRPr lang="ko-KR" altLang="en-US" b="1" i="1" dirty="0">
              <a:solidFill>
                <a:schemeClr val="tx1"/>
              </a:solidFill>
            </a:endParaRPr>
          </a:p>
        </p:txBody>
      </p:sp>
      <p:sp>
        <p:nvSpPr>
          <p:cNvPr id="21" name="矩形 9"/>
          <p:cNvSpPr/>
          <p:nvPr/>
        </p:nvSpPr>
        <p:spPr>
          <a:xfrm>
            <a:off x="2124199" y="1476408"/>
            <a:ext cx="1074037" cy="83706"/>
          </a:xfrm>
          <a:prstGeom prst="rect">
            <a:avLst/>
          </a:prstGeom>
          <a:solidFill>
            <a:srgbClr val="5357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22" name="그룹 21"/>
          <p:cNvGrpSpPr/>
          <p:nvPr/>
        </p:nvGrpSpPr>
        <p:grpSpPr>
          <a:xfrm>
            <a:off x="165162" y="0"/>
            <a:ext cx="1970397" cy="1196752"/>
            <a:chOff x="364727" y="1328626"/>
            <a:chExt cx="3654946" cy="2268986"/>
          </a:xfrm>
        </p:grpSpPr>
        <p:pic>
          <p:nvPicPr>
            <p:cNvPr id="23" name="Picture 3" descr="C:\Users\Administrator\Desktop\128821441_3678705878860044_3385463938474590187_o-removebg-previ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054" t="21905" r="18688" b="27380"/>
            <a:stretch/>
          </p:blipFill>
          <p:spPr bwMode="auto">
            <a:xfrm>
              <a:off x="364727" y="1328626"/>
              <a:ext cx="3654946" cy="22689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2" descr="C:\Users\Administrator\Desktop\이정원\대한민국 자원봉사 브랜드 매뉴얼\대표브랜드-심볼(무배경)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6204" y="1682614"/>
              <a:ext cx="805884" cy="679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5" name="Picture 4" descr="C:\Users\Administrator\Desktop\이정원\센터로고(png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1692" y="313286"/>
            <a:ext cx="3149576" cy="39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椭圆 6"/>
          <p:cNvSpPr/>
          <p:nvPr/>
        </p:nvSpPr>
        <p:spPr>
          <a:xfrm>
            <a:off x="2121371" y="1772816"/>
            <a:ext cx="720080" cy="720080"/>
          </a:xfrm>
          <a:prstGeom prst="ellipse">
            <a:avLst/>
          </a:prstGeom>
          <a:solidFill>
            <a:srgbClr val="5357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A3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21371" y="837069"/>
            <a:ext cx="10070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solidFill>
                  <a:srgbClr val="F17F42"/>
                </a:solidFill>
                <a:latin typeface="HY헤드라인M" pitchFamily="18" charset="-127"/>
                <a:ea typeface="HY헤드라인M" pitchFamily="18" charset="-127"/>
              </a:rPr>
              <a:t>Q3. </a:t>
            </a:r>
            <a:r>
              <a:rPr lang="ko-KR" altLang="en-US" sz="2400" dirty="0" smtClean="0">
                <a:solidFill>
                  <a:srgbClr val="F17F42"/>
                </a:solidFill>
                <a:latin typeface="HY헤드라인M" pitchFamily="18" charset="-127"/>
                <a:ea typeface="HY헤드라인M" pitchFamily="18" charset="-127"/>
              </a:rPr>
              <a:t>사회변화를 이겨내는 힘이 무엇일까요</a:t>
            </a:r>
            <a:r>
              <a:rPr lang="en-US" altLang="ko-KR" sz="2400" dirty="0" smtClean="0">
                <a:solidFill>
                  <a:srgbClr val="F17F42"/>
                </a:solidFill>
                <a:latin typeface="HY헤드라인M" pitchFamily="18" charset="-127"/>
                <a:ea typeface="HY헤드라인M" pitchFamily="18" charset="-127"/>
              </a:rPr>
              <a:t>?</a:t>
            </a:r>
            <a:endParaRPr lang="en-US" altLang="ko-KR" sz="2400" dirty="0" smtClean="0">
              <a:solidFill>
                <a:srgbClr val="F17F4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9812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9"/>
          <p:cNvSpPr/>
          <p:nvPr/>
        </p:nvSpPr>
        <p:spPr>
          <a:xfrm>
            <a:off x="2203810" y="1516142"/>
            <a:ext cx="1074037" cy="83706"/>
          </a:xfrm>
          <a:prstGeom prst="rect">
            <a:avLst/>
          </a:prstGeom>
          <a:solidFill>
            <a:srgbClr val="5357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19944" y="5985240"/>
            <a:ext cx="8840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i="1" dirty="0" smtClean="0"/>
              <a:t>#Together we can #</a:t>
            </a:r>
            <a:r>
              <a:rPr lang="ko-KR" altLang="en-US" b="1" i="1" dirty="0" smtClean="0"/>
              <a:t>대구광역시자원봉사센터 </a:t>
            </a:r>
            <a:r>
              <a:rPr lang="en-US" altLang="ko-KR" b="1" i="1" dirty="0" smtClean="0"/>
              <a:t>#</a:t>
            </a:r>
            <a:r>
              <a:rPr lang="ko-KR" altLang="en-US" b="1" i="1" dirty="0" smtClean="0"/>
              <a:t>집필자 소속기관</a:t>
            </a:r>
            <a:endParaRPr lang="ko-KR" altLang="en-US" b="1" i="1" dirty="0"/>
          </a:p>
        </p:txBody>
      </p:sp>
      <p:grpSp>
        <p:nvGrpSpPr>
          <p:cNvPr id="21" name="그룹 20"/>
          <p:cNvGrpSpPr/>
          <p:nvPr/>
        </p:nvGrpSpPr>
        <p:grpSpPr>
          <a:xfrm>
            <a:off x="165162" y="0"/>
            <a:ext cx="1970397" cy="1196752"/>
            <a:chOff x="364727" y="1328626"/>
            <a:chExt cx="3654946" cy="2268986"/>
          </a:xfrm>
        </p:grpSpPr>
        <p:pic>
          <p:nvPicPr>
            <p:cNvPr id="22" name="Picture 3" descr="C:\Users\Administrator\Desktop\128821441_3678705878860044_3385463938474590187_o-removebg-previ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054" t="21905" r="18688" b="27380"/>
            <a:stretch/>
          </p:blipFill>
          <p:spPr bwMode="auto">
            <a:xfrm>
              <a:off x="364727" y="1328626"/>
              <a:ext cx="3654946" cy="22689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2" descr="C:\Users\Administrator\Desktop\이정원\대한민국 자원봉사 브랜드 매뉴얼\대표브랜드-심볼(무배경)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6204" y="1682614"/>
              <a:ext cx="805884" cy="679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4" name="Picture 4" descr="C:\Users\Administrator\Desktop\이정원\센터로고(png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1692" y="313286"/>
            <a:ext cx="3149576" cy="39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椭圆 6"/>
          <p:cNvSpPr/>
          <p:nvPr/>
        </p:nvSpPr>
        <p:spPr>
          <a:xfrm>
            <a:off x="2135560" y="1844824"/>
            <a:ext cx="720080" cy="720080"/>
          </a:xfrm>
          <a:prstGeom prst="ellipse">
            <a:avLst/>
          </a:prstGeom>
          <a:solidFill>
            <a:srgbClr val="5357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A4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00412" y="965919"/>
            <a:ext cx="91450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solidFill>
                  <a:srgbClr val="F17F42"/>
                </a:solidFill>
                <a:latin typeface="HY헤드라인M" pitchFamily="18" charset="-127"/>
                <a:ea typeface="HY헤드라인M" pitchFamily="18" charset="-127"/>
              </a:rPr>
              <a:t>Q4. </a:t>
            </a:r>
            <a:r>
              <a:rPr lang="ko-KR" altLang="en-US" sz="2400" dirty="0" err="1" smtClean="0">
                <a:solidFill>
                  <a:srgbClr val="F17F42"/>
                </a:solidFill>
                <a:latin typeface="HY헤드라인M" pitchFamily="18" charset="-127"/>
                <a:ea typeface="HY헤드라인M" pitchFamily="18" charset="-127"/>
              </a:rPr>
              <a:t>위드</a:t>
            </a:r>
            <a:r>
              <a:rPr lang="ko-KR" altLang="en-US" sz="2400" dirty="0" smtClean="0">
                <a:solidFill>
                  <a:srgbClr val="F17F42"/>
                </a:solidFill>
                <a:latin typeface="HY헤드라인M" pitchFamily="18" charset="-127"/>
                <a:ea typeface="HY헤드라인M" pitchFamily="18" charset="-127"/>
              </a:rPr>
              <a:t> 코로나 시대</a:t>
            </a:r>
            <a:r>
              <a:rPr lang="en-US" altLang="ko-KR" sz="2400" dirty="0" smtClean="0">
                <a:solidFill>
                  <a:srgbClr val="F17F42"/>
                </a:solidFill>
                <a:latin typeface="HY헤드라인M" pitchFamily="18" charset="-127"/>
                <a:ea typeface="HY헤드라인M" pitchFamily="18" charset="-127"/>
              </a:rPr>
              <a:t>,</a:t>
            </a:r>
            <a:r>
              <a:rPr lang="ko-KR" altLang="en-US" sz="2400" dirty="0" smtClean="0">
                <a:solidFill>
                  <a:srgbClr val="F17F42"/>
                </a:solidFill>
                <a:latin typeface="HY헤드라인M" pitchFamily="18" charset="-127"/>
                <a:ea typeface="HY헤드라인M" pitchFamily="18" charset="-127"/>
              </a:rPr>
              <a:t> 앞으로의 계획은 </a:t>
            </a:r>
            <a:r>
              <a:rPr lang="en-US" altLang="ko-KR" sz="2400" dirty="0" smtClean="0">
                <a:solidFill>
                  <a:srgbClr val="F17F42"/>
                </a:solidFill>
                <a:latin typeface="HY헤드라인M" pitchFamily="18" charset="-127"/>
                <a:ea typeface="HY헤드라인M" pitchFamily="18" charset="-127"/>
              </a:rPr>
              <a:t>?</a:t>
            </a:r>
            <a:endParaRPr lang="ko-KR" altLang="en-US" sz="2400" dirty="0">
              <a:solidFill>
                <a:srgbClr val="F17F4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9812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>
            <a:cxnSpLocks/>
          </p:cNvCxnSpPr>
          <p:nvPr/>
        </p:nvCxnSpPr>
        <p:spPr>
          <a:xfrm flipH="1">
            <a:off x="5303912" y="1268760"/>
            <a:ext cx="1368152" cy="5112568"/>
          </a:xfrm>
          <a:prstGeom prst="line">
            <a:avLst/>
          </a:prstGeom>
          <a:ln>
            <a:solidFill>
              <a:srgbClr val="53575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96821" y="345429"/>
            <a:ext cx="84561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400" dirty="0" smtClean="0">
                <a:solidFill>
                  <a:srgbClr val="F17F42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How to join the </a:t>
            </a:r>
            <a:r>
              <a:rPr lang="en-US" altLang="ko-KR" sz="5400" dirty="0" smtClean="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challenge?</a:t>
            </a:r>
            <a:endParaRPr lang="zh-CN" altLang="en-US" sz="5400" dirty="0">
              <a:solidFill>
                <a:schemeClr val="tx2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1" name="直接连接符 10"/>
          <p:cNvCxnSpPr/>
          <p:nvPr/>
        </p:nvCxnSpPr>
        <p:spPr>
          <a:xfrm>
            <a:off x="695400" y="1259165"/>
            <a:ext cx="5976664" cy="9595"/>
          </a:xfrm>
          <a:prstGeom prst="line">
            <a:avLst/>
          </a:prstGeom>
          <a:ln>
            <a:solidFill>
              <a:srgbClr val="53575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6816080" y="1669737"/>
            <a:ext cx="1080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dirty="0">
                <a:solidFill>
                  <a:srgbClr val="F17F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  <a:endParaRPr lang="zh-CN" altLang="en-US" sz="5400" dirty="0">
              <a:solidFill>
                <a:srgbClr val="F17F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6321591" y="1988840"/>
            <a:ext cx="247870" cy="247870"/>
          </a:xfrm>
          <a:prstGeom prst="ellipse">
            <a:avLst/>
          </a:prstGeom>
          <a:solidFill>
            <a:srgbClr val="F17F4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直接连接符 17"/>
          <p:cNvCxnSpPr/>
          <p:nvPr/>
        </p:nvCxnSpPr>
        <p:spPr>
          <a:xfrm>
            <a:off x="5303912" y="6381328"/>
            <a:ext cx="4320480" cy="0"/>
          </a:xfrm>
          <a:prstGeom prst="line">
            <a:avLst/>
          </a:prstGeom>
          <a:ln>
            <a:solidFill>
              <a:srgbClr val="53575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椭圆 18"/>
          <p:cNvSpPr/>
          <p:nvPr/>
        </p:nvSpPr>
        <p:spPr>
          <a:xfrm>
            <a:off x="5999933" y="3212976"/>
            <a:ext cx="247870" cy="247870"/>
          </a:xfrm>
          <a:prstGeom prst="ellipse">
            <a:avLst/>
          </a:prstGeom>
          <a:solidFill>
            <a:srgbClr val="F17F4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椭圆 19"/>
          <p:cNvSpPr/>
          <p:nvPr/>
        </p:nvSpPr>
        <p:spPr>
          <a:xfrm>
            <a:off x="5678275" y="4437112"/>
            <a:ext cx="247870" cy="247870"/>
          </a:xfrm>
          <a:prstGeom prst="ellipse">
            <a:avLst/>
          </a:prstGeom>
          <a:solidFill>
            <a:srgbClr val="F17F4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椭圆 20"/>
          <p:cNvSpPr/>
          <p:nvPr/>
        </p:nvSpPr>
        <p:spPr>
          <a:xfrm>
            <a:off x="5356617" y="5661248"/>
            <a:ext cx="247870" cy="247870"/>
          </a:xfrm>
          <a:prstGeom prst="ellipse">
            <a:avLst/>
          </a:prstGeom>
          <a:solidFill>
            <a:srgbClr val="F17F4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文本框 21"/>
          <p:cNvSpPr txBox="1"/>
          <p:nvPr/>
        </p:nvSpPr>
        <p:spPr>
          <a:xfrm>
            <a:off x="7700055" y="1700808"/>
            <a:ext cx="34932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>
                <a:solidFill>
                  <a:srgbClr val="131313"/>
                </a:solidFill>
                <a:latin typeface="+mn-ea"/>
              </a:rPr>
              <a:t>당신의 이야기를 적어주세요</a:t>
            </a:r>
            <a:r>
              <a:rPr lang="en-US" altLang="ko-KR" sz="2000" b="1" dirty="0" smtClean="0">
                <a:solidFill>
                  <a:srgbClr val="131313"/>
                </a:solidFill>
                <a:latin typeface="+mn-ea"/>
              </a:rPr>
              <a:t>!</a:t>
            </a:r>
            <a:endParaRPr lang="en-US" altLang="zh-CN" sz="2000" b="1" dirty="0">
              <a:solidFill>
                <a:srgbClr val="131313"/>
              </a:solidFill>
              <a:latin typeface="+mn-ea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7536160" y="2279774"/>
            <a:ext cx="4824536" cy="1184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dirty="0" smtClean="0">
                <a:solidFill>
                  <a:srgbClr val="131313"/>
                </a:solidFill>
                <a:latin typeface="맑은 고딕" pitchFamily="50" charset="-127"/>
                <a:ea typeface="맑은 고딕" pitchFamily="50" charset="-127"/>
              </a:rPr>
              <a:t>PPT</a:t>
            </a:r>
            <a:r>
              <a:rPr lang="ko-KR" altLang="en-US" sz="1600" dirty="0" smtClean="0">
                <a:solidFill>
                  <a:srgbClr val="131313"/>
                </a:solidFill>
                <a:latin typeface="맑은 고딕" pitchFamily="50" charset="-127"/>
                <a:ea typeface="맑은 고딕" pitchFamily="50" charset="-127"/>
              </a:rPr>
              <a:t>양식 질문에 맞게 귀하가 경험한 사례</a:t>
            </a:r>
            <a:r>
              <a:rPr lang="en-US" altLang="ko-KR" sz="1600" dirty="0" smtClean="0">
                <a:solidFill>
                  <a:srgbClr val="131313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600" dirty="0" smtClean="0">
                <a:solidFill>
                  <a:srgbClr val="131313"/>
                </a:solidFill>
                <a:latin typeface="맑은 고딕" pitchFamily="50" charset="-127"/>
                <a:ea typeface="맑은 고딕" pitchFamily="50" charset="-127"/>
              </a:rPr>
              <a:t>응원메시지 등을 적어주세요</a:t>
            </a:r>
            <a:r>
              <a:rPr lang="en-US" altLang="ko-KR" sz="1600" dirty="0" smtClean="0">
                <a:solidFill>
                  <a:srgbClr val="131313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endParaRPr lang="en-US" altLang="ko-KR" sz="1000" dirty="0" smtClean="0">
              <a:solidFill>
                <a:srgbClr val="131313"/>
              </a:solidFill>
              <a:latin typeface="맑은 고딕" pitchFamily="50" charset="-127"/>
              <a:ea typeface="맑은 고딕" pitchFamily="50" charset="-127"/>
            </a:endParaRPr>
          </a:p>
          <a:p>
            <a:r>
              <a:rPr lang="ko-KR" altLang="en-US" sz="1300" i="1" dirty="0" smtClean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대구시자원봉사센터 </a:t>
            </a:r>
            <a:r>
              <a:rPr lang="en-US" altLang="ko-KR" sz="1300" i="1" dirty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-&gt; </a:t>
            </a:r>
            <a:r>
              <a:rPr lang="ko-KR" altLang="en-US" sz="1300" i="1" dirty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자료실 </a:t>
            </a:r>
            <a:r>
              <a:rPr lang="en-US" altLang="ko-KR" sz="1300" i="1" dirty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-&gt; </a:t>
            </a:r>
            <a:r>
              <a:rPr lang="ko-KR" altLang="en-US" sz="1300" i="1" dirty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코로나</a:t>
            </a:r>
            <a:r>
              <a:rPr lang="en-US" altLang="ko-KR" sz="1300" i="1" dirty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300" i="1" dirty="0">
                <a:solidFill>
                  <a:schemeClr val="bg1">
                    <a:lumMod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삶과 환경 양식</a:t>
            </a:r>
            <a:endParaRPr lang="en-US" altLang="zh-CN" sz="1300" i="1" dirty="0">
              <a:solidFill>
                <a:schemeClr val="bg1">
                  <a:lumMod val="50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endParaRPr lang="en-US" altLang="zh-CN" sz="1600" dirty="0">
              <a:solidFill>
                <a:srgbClr val="131313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032400" y="2779988"/>
            <a:ext cx="1080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dirty="0">
                <a:solidFill>
                  <a:srgbClr val="F17F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</a:t>
            </a:r>
            <a:endParaRPr lang="zh-CN" altLang="en-US" sz="5400" dirty="0">
              <a:solidFill>
                <a:srgbClr val="F17F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91344" y="2852936"/>
            <a:ext cx="47003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000" b="1" dirty="0" smtClean="0">
                <a:solidFill>
                  <a:srgbClr val="131313"/>
                </a:solidFill>
                <a:latin typeface="+mn-ea"/>
              </a:rPr>
              <a:t>대구광역시자원봉사센터로 보내주세요</a:t>
            </a:r>
            <a:r>
              <a:rPr lang="en-US" altLang="ko-KR" sz="2000" b="1" dirty="0" smtClean="0">
                <a:solidFill>
                  <a:srgbClr val="131313"/>
                </a:solidFill>
                <a:latin typeface="+mn-ea"/>
              </a:rPr>
              <a:t>!</a:t>
            </a:r>
            <a:endParaRPr lang="en-US" altLang="zh-CN" sz="2000" b="1" dirty="0">
              <a:solidFill>
                <a:srgbClr val="131313"/>
              </a:solidFill>
              <a:latin typeface="+mn-ea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-89772" y="3429000"/>
            <a:ext cx="536760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1600" dirty="0" smtClean="0">
                <a:solidFill>
                  <a:srgbClr val="131313"/>
                </a:solidFill>
                <a:latin typeface="맑은 고딕" pitchFamily="50" charset="-127"/>
                <a:ea typeface="맑은 고딕" pitchFamily="50" charset="-127"/>
              </a:rPr>
              <a:t>0531365@naver.com</a:t>
            </a:r>
            <a:r>
              <a:rPr lang="ko-KR" altLang="en-US" sz="1600" dirty="0" smtClean="0">
                <a:solidFill>
                  <a:srgbClr val="131313"/>
                </a:solidFill>
                <a:latin typeface="맑은 고딕" pitchFamily="50" charset="-127"/>
                <a:ea typeface="맑은 고딕" pitchFamily="50" charset="-127"/>
              </a:rPr>
              <a:t>으로 작성한 자료를 보내주세요</a:t>
            </a:r>
            <a:r>
              <a:rPr lang="en-US" altLang="ko-KR" sz="1600" dirty="0" smtClean="0">
                <a:solidFill>
                  <a:srgbClr val="131313"/>
                </a:solidFill>
                <a:latin typeface="맑은 고딕" pitchFamily="50" charset="-127"/>
                <a:ea typeface="맑은 고딕" pitchFamily="50" charset="-127"/>
              </a:rPr>
              <a:t>!</a:t>
            </a:r>
            <a:endParaRPr lang="en-US" altLang="zh-CN" sz="1600" dirty="0">
              <a:solidFill>
                <a:srgbClr val="131313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6240016" y="4099382"/>
            <a:ext cx="1080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dirty="0">
                <a:solidFill>
                  <a:srgbClr val="F17F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endParaRPr lang="zh-CN" altLang="en-US" sz="5400" dirty="0">
              <a:solidFill>
                <a:srgbClr val="F17F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4223792" y="5229508"/>
            <a:ext cx="1080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dirty="0">
                <a:solidFill>
                  <a:srgbClr val="F17F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04</a:t>
            </a:r>
            <a:endParaRPr lang="zh-CN" altLang="en-US" sz="5400" dirty="0">
              <a:solidFill>
                <a:srgbClr val="F17F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7320136" y="4160937"/>
            <a:ext cx="38555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>
                <a:solidFill>
                  <a:srgbClr val="131313"/>
                </a:solidFill>
                <a:latin typeface="+mn-ea"/>
              </a:rPr>
              <a:t>자신의 </a:t>
            </a:r>
            <a:r>
              <a:rPr lang="en-US" altLang="ko-KR" sz="2000" b="1" dirty="0" smtClean="0">
                <a:solidFill>
                  <a:srgbClr val="131313"/>
                </a:solidFill>
                <a:latin typeface="+mn-ea"/>
              </a:rPr>
              <a:t>SNS</a:t>
            </a:r>
            <a:r>
              <a:rPr lang="ko-KR" altLang="en-US" sz="2000" b="1" dirty="0" smtClean="0">
                <a:solidFill>
                  <a:srgbClr val="131313"/>
                </a:solidFill>
                <a:latin typeface="+mn-ea"/>
              </a:rPr>
              <a:t>에 업로드 해주세요</a:t>
            </a:r>
            <a:r>
              <a:rPr lang="en-US" altLang="ko-KR" sz="2000" b="1" dirty="0" smtClean="0">
                <a:solidFill>
                  <a:srgbClr val="131313"/>
                </a:solidFill>
                <a:latin typeface="+mn-ea"/>
              </a:rPr>
              <a:t>!</a:t>
            </a:r>
            <a:endParaRPr lang="en-US" altLang="zh-CN" sz="2000" b="1" dirty="0">
              <a:solidFill>
                <a:srgbClr val="131313"/>
              </a:solidFill>
              <a:latin typeface="+mn-ea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7320136" y="4662565"/>
            <a:ext cx="48718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dirty="0" smtClean="0">
                <a:solidFill>
                  <a:srgbClr val="131313"/>
                </a:solidFill>
                <a:latin typeface="+mn-ea"/>
              </a:rPr>
              <a:t>더 많은 사람들에게 귀하의 이야기를 들려주세요</a:t>
            </a:r>
            <a:r>
              <a:rPr lang="en-US" altLang="ko-KR" sz="1600" dirty="0" smtClean="0">
                <a:solidFill>
                  <a:srgbClr val="131313"/>
                </a:solidFill>
                <a:latin typeface="+mn-ea"/>
              </a:rPr>
              <a:t>!</a:t>
            </a:r>
            <a:endParaRPr lang="en-US" altLang="zh-CN" sz="1600" dirty="0">
              <a:solidFill>
                <a:srgbClr val="131313"/>
              </a:solidFill>
              <a:latin typeface="+mn-ea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181356" y="5227389"/>
            <a:ext cx="41697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000" b="1" dirty="0" smtClean="0">
                <a:solidFill>
                  <a:srgbClr val="131313"/>
                </a:solidFill>
                <a:latin typeface="+mn-ea"/>
              </a:rPr>
              <a:t>코로나</a:t>
            </a:r>
            <a:r>
              <a:rPr lang="en-US" altLang="ko-KR" sz="2000" b="1" dirty="0" smtClean="0">
                <a:solidFill>
                  <a:srgbClr val="131313"/>
                </a:solidFill>
                <a:latin typeface="+mn-ea"/>
              </a:rPr>
              <a:t>19 </a:t>
            </a:r>
            <a:r>
              <a:rPr lang="ko-KR" altLang="en-US" sz="2000" b="1" dirty="0" smtClean="0">
                <a:solidFill>
                  <a:srgbClr val="131313"/>
                </a:solidFill>
                <a:latin typeface="+mn-ea"/>
              </a:rPr>
              <a:t>종식을 위해 힘써주세요</a:t>
            </a:r>
            <a:r>
              <a:rPr lang="en-US" altLang="ko-KR" sz="2000" b="1" dirty="0" smtClean="0">
                <a:solidFill>
                  <a:srgbClr val="131313"/>
                </a:solidFill>
                <a:latin typeface="+mn-ea"/>
              </a:rPr>
              <a:t>!</a:t>
            </a:r>
            <a:endParaRPr lang="en-US" altLang="zh-CN" sz="2000" b="1" dirty="0">
              <a:solidFill>
                <a:srgbClr val="131313"/>
              </a:solidFill>
              <a:latin typeface="+mn-ea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419911" y="5679267"/>
            <a:ext cx="3888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1600" dirty="0" smtClean="0">
                <a:solidFill>
                  <a:srgbClr val="131313"/>
                </a:solidFill>
                <a:latin typeface="+mn-ea"/>
              </a:rPr>
              <a:t>코로나</a:t>
            </a:r>
            <a:r>
              <a:rPr lang="en-US" altLang="ko-KR" sz="1600" dirty="0" smtClean="0">
                <a:solidFill>
                  <a:srgbClr val="131313"/>
                </a:solidFill>
                <a:latin typeface="+mn-ea"/>
              </a:rPr>
              <a:t>19</a:t>
            </a:r>
            <a:r>
              <a:rPr lang="ko-KR" altLang="en-US" sz="1600" dirty="0" smtClean="0">
                <a:solidFill>
                  <a:srgbClr val="131313"/>
                </a:solidFill>
                <a:latin typeface="+mn-ea"/>
              </a:rPr>
              <a:t>를 이겨내기 위해 개인방역</a:t>
            </a:r>
            <a:r>
              <a:rPr lang="en-US" altLang="ko-KR" sz="1600" dirty="0" smtClean="0">
                <a:solidFill>
                  <a:srgbClr val="131313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131313"/>
                </a:solidFill>
                <a:latin typeface="+mn-ea"/>
              </a:rPr>
              <a:t>마음방역에 힘써주세요</a:t>
            </a:r>
            <a:r>
              <a:rPr lang="en-US" altLang="ko-KR" sz="1600" dirty="0" smtClean="0">
                <a:solidFill>
                  <a:srgbClr val="131313"/>
                </a:solidFill>
                <a:latin typeface="+mn-ea"/>
              </a:rPr>
              <a:t>!</a:t>
            </a:r>
            <a:endParaRPr lang="en-US" altLang="zh-CN" sz="1600" dirty="0">
              <a:solidFill>
                <a:srgbClr val="131313"/>
              </a:solidFill>
              <a:latin typeface="+mn-ea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2266222" y="1197198"/>
            <a:ext cx="123935" cy="123935"/>
          </a:xfrm>
          <a:prstGeom prst="ellipse">
            <a:avLst/>
          </a:prstGeom>
          <a:solidFill>
            <a:srgbClr val="F17F4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椭圆 34"/>
          <p:cNvSpPr/>
          <p:nvPr/>
        </p:nvSpPr>
        <p:spPr>
          <a:xfrm>
            <a:off x="9585819" y="6319360"/>
            <a:ext cx="123935" cy="123935"/>
          </a:xfrm>
          <a:prstGeom prst="ellipse">
            <a:avLst/>
          </a:prstGeom>
          <a:solidFill>
            <a:srgbClr val="F17F4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619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10000">
        <p14:reveal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2" presetClass="entr" presetSubtype="8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3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 animBg="1"/>
      <p:bldP spid="19" grpId="0" animBg="1"/>
      <p:bldP spid="20" grpId="0" animBg="1"/>
      <p:bldP spid="21" grpId="0" animBg="1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 animBg="1"/>
      <p:bldP spid="3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37" b="7537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平行四边形 4"/>
          <p:cNvSpPr/>
          <p:nvPr/>
        </p:nvSpPr>
        <p:spPr>
          <a:xfrm>
            <a:off x="1889904" y="0"/>
            <a:ext cx="8712968" cy="6858000"/>
          </a:xfrm>
          <a:prstGeom prst="parallelogram">
            <a:avLst>
              <a:gd name="adj" fmla="val 26721"/>
            </a:avLst>
          </a:prstGeom>
          <a:solidFill>
            <a:schemeClr val="bg1">
              <a:lumMod val="9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3374988" y="5085184"/>
            <a:ext cx="5313300" cy="144016"/>
          </a:xfrm>
          <a:prstGeom prst="rect">
            <a:avLst/>
          </a:prstGeom>
          <a:solidFill>
            <a:srgbClr val="5357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153" y="188640"/>
            <a:ext cx="973293" cy="973293"/>
          </a:xfrm>
          <a:prstGeom prst="rect">
            <a:avLst/>
          </a:prstGeom>
        </p:spPr>
      </p:pic>
      <p:grpSp>
        <p:nvGrpSpPr>
          <p:cNvPr id="8" name="그룹 7"/>
          <p:cNvGrpSpPr/>
          <p:nvPr/>
        </p:nvGrpSpPr>
        <p:grpSpPr>
          <a:xfrm>
            <a:off x="4151784" y="548680"/>
            <a:ext cx="4968552" cy="3084471"/>
            <a:chOff x="259113" y="3738576"/>
            <a:chExt cx="3654946" cy="2268986"/>
          </a:xfrm>
        </p:grpSpPr>
        <p:pic>
          <p:nvPicPr>
            <p:cNvPr id="9" name="Picture 3" descr="C:\Users\Administrator\Desktop\128821441_3678705878860044_3385463938474590187_o-removebg-previ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054" t="21905" r="18688" b="27380"/>
            <a:stretch/>
          </p:blipFill>
          <p:spPr bwMode="auto">
            <a:xfrm>
              <a:off x="259113" y="3738576"/>
              <a:ext cx="3654946" cy="22689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C:\Users\Administrator\Desktop\이정원\대한민국 자원봉사 브랜드 매뉴얼\대표브랜드-심볼(무배경)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7379" y="4533480"/>
              <a:ext cx="805884" cy="679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TextBox 11"/>
          <p:cNvSpPr txBox="1"/>
          <p:nvPr/>
        </p:nvSpPr>
        <p:spPr>
          <a:xfrm>
            <a:off x="3283628" y="4121943"/>
            <a:ext cx="5709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spc="-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자원봉사로 할 수 있어요           </a:t>
            </a:r>
            <a:endParaRPr lang="ko-KR" altLang="en-US" sz="4000" spc="-300" dirty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</p:txBody>
      </p:sp>
      <p:pic>
        <p:nvPicPr>
          <p:cNvPr id="13" name="Picture 4" descr="C:\Users\Administrator\Desktop\이정원\센터로고(png)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0965" y="5848352"/>
            <a:ext cx="3149576" cy="39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2020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mph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</p:cBhvr>
                                      <p:by x="115000" y="11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1190</TotalTime>
  <Words>207</Words>
  <Application>Microsoft Office PowerPoint</Application>
  <PresentationFormat>사용자 지정</PresentationFormat>
  <Paragraphs>35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Office 主题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http://www.ypppt.com/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dc:description>http://www.ypppt.com/</dc:description>
  <cp:lastModifiedBy>Windows 사용자</cp:lastModifiedBy>
  <cp:revision>150</cp:revision>
  <dcterms:created xsi:type="dcterms:W3CDTF">2017-01-18T01:49:11Z</dcterms:created>
  <dcterms:modified xsi:type="dcterms:W3CDTF">2021-03-12T09:48:44Z</dcterms:modified>
</cp:coreProperties>
</file>